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out Vocking" userId="8a1c87f4-e28f-4f36-be3e-e74245e0cefe" providerId="ADAL" clId="{89B10A84-C162-42A0-AF46-22A37BA41E7C}"/>
    <pc:docChg chg="custSel modSld">
      <pc:chgData name="Ewout Vocking" userId="8a1c87f4-e28f-4f36-be3e-e74245e0cefe" providerId="ADAL" clId="{89B10A84-C162-42A0-AF46-22A37BA41E7C}" dt="2026-10-24T21:23:30.490" v="1" actId="20577"/>
      <pc:docMkLst>
        <pc:docMk/>
      </pc:docMkLst>
      <pc:sldChg chg="modSp mod">
        <pc:chgData name="Ewout Vocking" userId="8a1c87f4-e28f-4f36-be3e-e74245e0cefe" providerId="ADAL" clId="{89B10A84-C162-42A0-AF46-22A37BA41E7C}" dt="2026-10-24T21:23:30.490" v="1" actId="20577"/>
        <pc:sldMkLst>
          <pc:docMk/>
          <pc:sldMk cId="0" sldId="263"/>
        </pc:sldMkLst>
        <pc:spChg chg="mod">
          <ac:chgData name="Ewout Vocking" userId="8a1c87f4-e28f-4f36-be3e-e74245e0cefe" providerId="ADAL" clId="{89B10A84-C162-42A0-AF46-22A37BA41E7C}" dt="2026-10-24T21:23:30.490" v="1" actId="20577"/>
          <ac:spMkLst>
            <pc:docMk/>
            <pc:sldMk cId="0" sldId="263"/>
            <ac:spMk id="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4028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itle -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94360"/>
            <a:ext cx="4206240" cy="742789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14884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06908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one-line purpose of this presentation</a:t>
            </a:r>
            <a:endParaRPr lang="en-US" sz="1800" dirty="0"/>
          </a:p>
        </p:txBody>
      </p:sp>
      <p:sp>
        <p:nvSpPr>
          <p:cNvPr id="6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57150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2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name  |  Month DD, YYYY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itle - Dark (logo plat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7200"/>
            <a:ext cx="4480560" cy="1164279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14884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>
            <a:lvl1pPr marL="0" indent="0" algn="l">
              <a:buNone/>
              <a:def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06908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one-line purpose of this presentation</a:t>
            </a:r>
            <a:endParaRPr lang="en-US" sz="1800" dirty="0"/>
          </a:p>
        </p:txBody>
      </p:sp>
      <p:sp>
        <p:nvSpPr>
          <p:cNvPr id="6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57150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>
            <a:lvl1pPr marL="0" indent="0" algn="l">
              <a:buNone/>
              <a:defRPr lang="en-US" sz="12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name  |  Month DD, YYYY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itle -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94360"/>
            <a:ext cx="4206240" cy="742789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14884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40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06908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one-line purpose of this presentation</a:t>
            </a:r>
            <a:endParaRPr lang="en-US" sz="1800" dirty="0"/>
          </a:p>
        </p:txBody>
      </p:sp>
      <p:sp>
        <p:nvSpPr>
          <p:cNvPr id="6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57150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2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name  |  Month DD, YYYY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body" idx="100" hasCustomPrompt="1"/>
          </p:nvPr>
        </p:nvSpPr>
        <p:spPr>
          <a:xfrm>
            <a:off x="640080" y="17373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6000" b="1" dirty="0">
                <a:solidFill>
                  <a:srgbClr val="219EB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6000" b="1" dirty="0">
                <a:solidFill>
                  <a:srgbClr val="219E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000" dirty="0"/>
          </a:p>
        </p:txBody>
      </p:sp>
      <p:sp>
        <p:nvSpPr>
          <p:cNvPr id="4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83464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6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11480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what this section covers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9FB3C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Agenda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032552"/>
          </a:solidFill>
          <a:ln w="12700">
            <a:solidFill>
              <a:srgbClr val="032552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sp>
        <p:nvSpPr>
          <p:cNvPr id="5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237744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3600" dirty="0"/>
          </a:p>
        </p:txBody>
      </p:sp>
      <p:sp>
        <p:nvSpPr>
          <p:cNvPr id="6" name="Text 1"/>
          <p:cNvSpPr>
            <a:spLocks noGrp="1"/>
          </p:cNvSpPr>
          <p:nvPr>
            <p:ph type="body" idx="103" hasCustomPrompt="1"/>
          </p:nvPr>
        </p:nvSpPr>
        <p:spPr>
          <a:xfrm>
            <a:off x="4754880" y="914400"/>
            <a:ext cx="685800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spcAft>
                <a:spcPts val="1800"/>
              </a:spcAft>
              <a:buNone/>
              <a:defRPr lang="en-US" sz="2000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item one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item two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item three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item four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item five</a:t>
            </a:r>
            <a:endParaRPr lang="en-US" sz="2000" dirty="0"/>
          </a:p>
        </p:txBody>
      </p:sp>
      <p:sp>
        <p:nvSpPr>
          <p:cNvPr id="7" name="Text 1"/>
          <p:cNvSpPr/>
          <p:nvPr/>
        </p:nvSpPr>
        <p:spPr>
          <a:xfrm>
            <a:off x="548640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itle and Content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1417320"/>
            <a:ext cx="11094415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228600" indent="-228600" algn="l">
              <a:spcAft>
                <a:spcPts val="600"/>
              </a:spcAft>
              <a:buClr>
                <a:srgbClr val="219EBC"/>
              </a:buClr>
              <a:buFont typeface="Arial"/>
              <a:buChar char="•"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457200" indent="-228600" algn="l">
              <a:spcAft>
                <a:spcPts val="400"/>
              </a:spcAft>
              <a:buClr>
                <a:srgbClr val="219EBC"/>
              </a:buClr>
              <a:buFont typeface="Arial"/>
              <a:buChar char="–"/>
              <a:defRPr sz="1400">
                <a:solidFill>
                  <a:srgbClr val="374151"/>
                </a:solidFill>
              </a:defRPr>
            </a:lvl2pPr>
          </a:lstStyle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text</a:t>
            </a:r>
            <a:endParaRPr lang="en-US" sz="1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wo Content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1417320"/>
            <a:ext cx="5364328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228600" indent="-228600" algn="l">
              <a:spcAft>
                <a:spcPts val="600"/>
              </a:spcAft>
              <a:buClr>
                <a:srgbClr val="219EBC"/>
              </a:buClr>
              <a:buFont typeface="Arial"/>
              <a:buChar char="•"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457200" indent="-228600" algn="l">
              <a:spcAft>
                <a:spcPts val="400"/>
              </a:spcAft>
              <a:buClr>
                <a:srgbClr val="219EBC"/>
              </a:buClr>
              <a:buFont typeface="Arial"/>
              <a:buChar char="–"/>
              <a:defRPr sz="1400">
                <a:solidFill>
                  <a:srgbClr val="374151"/>
                </a:solidFill>
              </a:defRPr>
            </a:lvl2pPr>
          </a:lstStyle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column text</a:t>
            </a:r>
            <a:endParaRPr lang="en-US" sz="16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6278728" y="1417320"/>
            <a:ext cx="5364328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228600" indent="-228600" algn="l">
              <a:spcAft>
                <a:spcPts val="600"/>
              </a:spcAft>
              <a:buClr>
                <a:srgbClr val="219EBC"/>
              </a:buClr>
              <a:buFont typeface="Arial"/>
              <a:buChar char="•"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457200" indent="-228600" algn="l">
              <a:spcAft>
                <a:spcPts val="400"/>
              </a:spcAft>
              <a:buClr>
                <a:srgbClr val="219EBC"/>
              </a:buClr>
              <a:buFont typeface="Arial"/>
              <a:buChar char="–"/>
              <a:defRPr sz="1400">
                <a:solidFill>
                  <a:srgbClr val="374151"/>
                </a:solidFill>
              </a:defRPr>
            </a:lvl2pPr>
          </a:lstStyle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column text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Comparison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Shape 0"/>
          <p:cNvSpPr/>
          <p:nvPr/>
        </p:nvSpPr>
        <p:spPr>
          <a:xfrm>
            <a:off x="548640" y="1417320"/>
            <a:ext cx="5364328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278728" y="1417320"/>
            <a:ext cx="5364328" cy="4206240"/>
          </a:xfrm>
          <a:prstGeom prst="rect">
            <a:avLst/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6" name="Text 2"/>
          <p:cNvSpPr>
            <a:spLocks noGrp="1"/>
          </p:cNvSpPr>
          <p:nvPr>
            <p:ph type="body" idx="103" hasCustomPrompt="1"/>
          </p:nvPr>
        </p:nvSpPr>
        <p:spPr>
          <a:xfrm>
            <a:off x="868680" y="1645920"/>
            <a:ext cx="472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A / Before</a:t>
            </a:r>
            <a:endParaRPr lang="en-US" sz="1800" dirty="0"/>
          </a:p>
        </p:txBody>
      </p:sp>
      <p:sp>
        <p:nvSpPr>
          <p:cNvPr id="7" name="Text 2"/>
          <p:cNvSpPr>
            <a:spLocks noGrp="1"/>
          </p:cNvSpPr>
          <p:nvPr>
            <p:ph type="body" idx="104" hasCustomPrompt="1"/>
          </p:nvPr>
        </p:nvSpPr>
        <p:spPr>
          <a:xfrm>
            <a:off x="868680" y="2240280"/>
            <a:ext cx="4724248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228600" indent="-228600" algn="l">
              <a:spcAft>
                <a:spcPts val="600"/>
              </a:spcAft>
              <a:buClr>
                <a:srgbClr val="219EBC"/>
              </a:buClr>
              <a:buFont typeface="Arial"/>
              <a:buChar char="•"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457200" indent="-228600" algn="l">
              <a:spcAft>
                <a:spcPts val="400"/>
              </a:spcAft>
              <a:buClr>
                <a:srgbClr val="219EBC"/>
              </a:buClr>
              <a:buFont typeface="Arial"/>
              <a:buChar char="–"/>
              <a:defRPr sz="1400">
                <a:solidFill>
                  <a:srgbClr val="374151"/>
                </a:solidFill>
              </a:defRPr>
            </a:lvl2pPr>
          </a:lstStyle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Points for the left side</a:t>
            </a:r>
            <a:endParaRPr lang="en-US" sz="1600" dirty="0"/>
          </a:p>
        </p:txBody>
      </p:sp>
      <p:sp>
        <p:nvSpPr>
          <p:cNvPr id="8" name="Text 2"/>
          <p:cNvSpPr>
            <a:spLocks noGrp="1"/>
          </p:cNvSpPr>
          <p:nvPr>
            <p:ph type="body" idx="105" hasCustomPrompt="1"/>
          </p:nvPr>
        </p:nvSpPr>
        <p:spPr>
          <a:xfrm>
            <a:off x="6598768" y="1645920"/>
            <a:ext cx="4724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B / After</a:t>
            </a:r>
            <a:endParaRPr lang="en-US" sz="1800" dirty="0"/>
          </a:p>
        </p:txBody>
      </p:sp>
      <p:sp>
        <p:nvSpPr>
          <p:cNvPr id="9" name="Text 2"/>
          <p:cNvSpPr>
            <a:spLocks noGrp="1"/>
          </p:cNvSpPr>
          <p:nvPr>
            <p:ph type="body" idx="106" hasCustomPrompt="1"/>
          </p:nvPr>
        </p:nvSpPr>
        <p:spPr>
          <a:xfrm>
            <a:off x="6598768" y="2240280"/>
            <a:ext cx="4724248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228600" indent="-228600" algn="l">
              <a:spcAft>
                <a:spcPts val="600"/>
              </a:spcAft>
              <a:buClr>
                <a:srgbClr val="219EBC"/>
              </a:buClr>
              <a:buFont typeface="Arial"/>
              <a:buChar char="•"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457200" indent="-228600" algn="l">
              <a:spcAft>
                <a:spcPts val="400"/>
              </a:spcAft>
              <a:buClr>
                <a:srgbClr val="219EBC"/>
              </a:buClr>
              <a:buFont typeface="Arial"/>
              <a:buChar char="–"/>
              <a:defRPr sz="1400">
                <a:solidFill>
                  <a:srgbClr val="374151"/>
                </a:solidFill>
              </a:defRPr>
            </a:lvl2pPr>
          </a:lstStyle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Points for the right side</a:t>
            </a:r>
            <a:endParaRPr lang="en-US" sz="16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12" name="Text 2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1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hree Pillars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Shape 0"/>
          <p:cNvSpPr/>
          <p:nvPr/>
        </p:nvSpPr>
        <p:spPr>
          <a:xfrm>
            <a:off x="548640" y="1417320"/>
            <a:ext cx="3454298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737360"/>
            <a:ext cx="685800" cy="685800"/>
          </a:xfrm>
          <a:prstGeom prst="rect">
            <a:avLst/>
          </a:prstGeom>
        </p:spPr>
      </p:pic>
      <p:sp>
        <p:nvSpPr>
          <p:cNvPr id="6" name="Text 1"/>
          <p:cNvSpPr>
            <a:spLocks noGrp="1"/>
          </p:cNvSpPr>
          <p:nvPr>
            <p:ph type="body" idx="103" hasCustomPrompt="1"/>
          </p:nvPr>
        </p:nvSpPr>
        <p:spPr>
          <a:xfrm>
            <a:off x="868680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1"/>
          <p:cNvSpPr>
            <a:spLocks noGrp="1"/>
          </p:cNvSpPr>
          <p:nvPr>
            <p:ph type="body" idx="104" hasCustomPrompt="1"/>
          </p:nvPr>
        </p:nvSpPr>
        <p:spPr>
          <a:xfrm>
            <a:off x="868680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lines that explain this point.</a:t>
            </a:r>
            <a:endParaRPr lang="en-US" sz="1400" dirty="0"/>
          </a:p>
        </p:txBody>
      </p:sp>
      <p:sp>
        <p:nvSpPr>
          <p:cNvPr id="8" name="Shape 1"/>
          <p:cNvSpPr/>
          <p:nvPr/>
        </p:nvSpPr>
        <p:spPr>
          <a:xfrm>
            <a:off x="4368698" y="1417320"/>
            <a:ext cx="3454298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738" y="1737360"/>
            <a:ext cx="685800" cy="685800"/>
          </a:xfrm>
          <a:prstGeom prst="rect">
            <a:avLst/>
          </a:prstGeom>
        </p:spPr>
      </p:pic>
      <p:sp>
        <p:nvSpPr>
          <p:cNvPr id="10" name="Text 2"/>
          <p:cNvSpPr>
            <a:spLocks noGrp="1"/>
          </p:cNvSpPr>
          <p:nvPr>
            <p:ph type="body" idx="107" hasCustomPrompt="1"/>
          </p:nvPr>
        </p:nvSpPr>
        <p:spPr>
          <a:xfrm>
            <a:off x="4688738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1" name="Text 2"/>
          <p:cNvSpPr>
            <a:spLocks noGrp="1"/>
          </p:cNvSpPr>
          <p:nvPr>
            <p:ph type="body" idx="108" hasCustomPrompt="1"/>
          </p:nvPr>
        </p:nvSpPr>
        <p:spPr>
          <a:xfrm>
            <a:off x="4688738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lines that explain this point.</a:t>
            </a:r>
            <a:endParaRPr lang="en-US" sz="1400" dirty="0"/>
          </a:p>
        </p:txBody>
      </p:sp>
      <p:sp>
        <p:nvSpPr>
          <p:cNvPr id="12" name="Shape 2"/>
          <p:cNvSpPr/>
          <p:nvPr/>
        </p:nvSpPr>
        <p:spPr>
          <a:xfrm>
            <a:off x="8188757" y="1417320"/>
            <a:ext cx="3454298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797" y="1737360"/>
            <a:ext cx="685800" cy="685800"/>
          </a:xfrm>
          <a:prstGeom prst="rect">
            <a:avLst/>
          </a:prstGeom>
        </p:spPr>
      </p:pic>
      <p:sp>
        <p:nvSpPr>
          <p:cNvPr id="14" name="Text 3"/>
          <p:cNvSpPr>
            <a:spLocks noGrp="1"/>
          </p:cNvSpPr>
          <p:nvPr>
            <p:ph type="body" idx="111" hasCustomPrompt="1"/>
          </p:nvPr>
        </p:nvSpPr>
        <p:spPr>
          <a:xfrm>
            <a:off x="8508797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5" name="Text 3"/>
          <p:cNvSpPr>
            <a:spLocks noGrp="1"/>
          </p:cNvSpPr>
          <p:nvPr>
            <p:ph type="body" idx="112" hasCustomPrompt="1"/>
          </p:nvPr>
        </p:nvSpPr>
        <p:spPr>
          <a:xfrm>
            <a:off x="8508797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lines that explain this point.</a:t>
            </a:r>
            <a:endParaRPr lang="en-US" sz="14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18" name="Text 3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1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Key Numbers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2103120"/>
            <a:ext cx="34542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4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00%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3520440"/>
            <a:ext cx="34542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number means</a:t>
            </a:r>
            <a:endParaRPr lang="en-US" sz="1600" dirty="0"/>
          </a:p>
        </p:txBody>
      </p:sp>
      <p:sp>
        <p:nvSpPr>
          <p:cNvPr id="6" name="Text 0"/>
          <p:cNvSpPr>
            <a:spLocks noGrp="1"/>
          </p:cNvSpPr>
          <p:nvPr>
            <p:ph type="body" idx="103" hasCustomPrompt="1"/>
          </p:nvPr>
        </p:nvSpPr>
        <p:spPr>
          <a:xfrm>
            <a:off x="4368698" y="2103120"/>
            <a:ext cx="34542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4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4" hasCustomPrompt="1"/>
          </p:nvPr>
        </p:nvSpPr>
        <p:spPr>
          <a:xfrm>
            <a:off x="4368698" y="3520440"/>
            <a:ext cx="34542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number means</a:t>
            </a:r>
            <a:endParaRPr lang="en-US" sz="1600" dirty="0"/>
          </a:p>
        </p:txBody>
      </p:sp>
      <p:sp>
        <p:nvSpPr>
          <p:cNvPr id="8" name="Text 0"/>
          <p:cNvSpPr>
            <a:spLocks noGrp="1"/>
          </p:cNvSpPr>
          <p:nvPr>
            <p:ph type="body" idx="105" hasCustomPrompt="1"/>
          </p:nvPr>
        </p:nvSpPr>
        <p:spPr>
          <a:xfrm>
            <a:off x="8188757" y="2103120"/>
            <a:ext cx="34542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4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00%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6" hasCustomPrompt="1"/>
          </p:nvPr>
        </p:nvSpPr>
        <p:spPr>
          <a:xfrm>
            <a:off x="8188757" y="3520440"/>
            <a:ext cx="34542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number means</a:t>
            </a:r>
            <a:endParaRPr lang="en-US" sz="1600" dirty="0"/>
          </a:p>
        </p:txBody>
      </p:sp>
      <p:sp>
        <p:nvSpPr>
          <p:cNvPr id="10" name="Text 0"/>
          <p:cNvSpPr>
            <a:spLocks noGrp="1"/>
          </p:cNvSpPr>
          <p:nvPr>
            <p:ph type="body" idx="107" hasCustomPrompt="1"/>
          </p:nvPr>
        </p:nvSpPr>
        <p:spPr>
          <a:xfrm>
            <a:off x="548640" y="51206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1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1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or context for the numbers above</a:t>
            </a:r>
            <a:endParaRPr lang="en-US" sz="11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1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Process Steps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Shape 0"/>
          <p:cNvSpPr/>
          <p:nvPr/>
        </p:nvSpPr>
        <p:spPr>
          <a:xfrm>
            <a:off x="1548354" y="2743200"/>
            <a:ext cx="9094988" cy="0"/>
          </a:xfrm>
          <a:prstGeom prst="line">
            <a:avLst/>
          </a:prstGeom>
          <a:noFill/>
          <a:ln w="25400">
            <a:solidFill>
              <a:srgbClr val="D9DFE7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594" y="2377440"/>
            <a:ext cx="731520" cy="73152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182594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3337560"/>
            <a:ext cx="199942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name</a:t>
            </a:r>
            <a:endParaRPr lang="en-US" sz="1600" dirty="0"/>
          </a:p>
        </p:txBody>
      </p:sp>
      <p:sp>
        <p:nvSpPr>
          <p:cNvPr id="8" name="Text 2"/>
          <p:cNvSpPr>
            <a:spLocks noGrp="1"/>
          </p:cNvSpPr>
          <p:nvPr>
            <p:ph type="body" idx="105" hasCustomPrompt="1"/>
          </p:nvPr>
        </p:nvSpPr>
        <p:spPr>
          <a:xfrm>
            <a:off x="548640" y="4023360"/>
            <a:ext cx="1999427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the step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341" y="2377440"/>
            <a:ext cx="731520" cy="731520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>
            <a:off x="3456341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3"/>
          <p:cNvSpPr>
            <a:spLocks noGrp="1"/>
          </p:cNvSpPr>
          <p:nvPr>
            <p:ph type="body" idx="108" hasCustomPrompt="1"/>
          </p:nvPr>
        </p:nvSpPr>
        <p:spPr>
          <a:xfrm>
            <a:off x="2822387" y="3337560"/>
            <a:ext cx="199942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name</a:t>
            </a:r>
            <a:endParaRPr lang="en-US" sz="1600" dirty="0"/>
          </a:p>
        </p:txBody>
      </p:sp>
      <p:sp>
        <p:nvSpPr>
          <p:cNvPr id="12" name="Text 3"/>
          <p:cNvSpPr>
            <a:spLocks noGrp="1"/>
          </p:cNvSpPr>
          <p:nvPr>
            <p:ph type="body" idx="109" hasCustomPrompt="1"/>
          </p:nvPr>
        </p:nvSpPr>
        <p:spPr>
          <a:xfrm>
            <a:off x="2822387" y="4023360"/>
            <a:ext cx="1999427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the step</a:t>
            </a:r>
            <a:endParaRPr lang="en-US" sz="13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088" y="2377440"/>
            <a:ext cx="731520" cy="731520"/>
          </a:xfrm>
          <a:prstGeom prst="rect">
            <a:avLst/>
          </a:prstGeom>
        </p:spPr>
      </p:pic>
      <p:sp>
        <p:nvSpPr>
          <p:cNvPr id="14" name="Text 3"/>
          <p:cNvSpPr/>
          <p:nvPr/>
        </p:nvSpPr>
        <p:spPr>
          <a:xfrm>
            <a:off x="5730088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4"/>
          <p:cNvSpPr>
            <a:spLocks noGrp="1"/>
          </p:cNvSpPr>
          <p:nvPr>
            <p:ph type="body" idx="112" hasCustomPrompt="1"/>
          </p:nvPr>
        </p:nvSpPr>
        <p:spPr>
          <a:xfrm>
            <a:off x="5096134" y="3337560"/>
            <a:ext cx="199942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name</a:t>
            </a:r>
            <a:endParaRPr lang="en-US" sz="1600" dirty="0"/>
          </a:p>
        </p:txBody>
      </p:sp>
      <p:sp>
        <p:nvSpPr>
          <p:cNvPr id="16" name="Text 4"/>
          <p:cNvSpPr>
            <a:spLocks noGrp="1"/>
          </p:cNvSpPr>
          <p:nvPr>
            <p:ph type="body" idx="113" hasCustomPrompt="1"/>
          </p:nvPr>
        </p:nvSpPr>
        <p:spPr>
          <a:xfrm>
            <a:off x="5096134" y="4023360"/>
            <a:ext cx="1999427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the step</a:t>
            </a:r>
            <a:endParaRPr lang="en-US" sz="1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3835" y="2377440"/>
            <a:ext cx="731520" cy="731520"/>
          </a:xfrm>
          <a:prstGeom prst="rect">
            <a:avLst/>
          </a:prstGeom>
        </p:spPr>
      </p:pic>
      <p:sp>
        <p:nvSpPr>
          <p:cNvPr id="18" name="Text 4"/>
          <p:cNvSpPr/>
          <p:nvPr/>
        </p:nvSpPr>
        <p:spPr>
          <a:xfrm>
            <a:off x="8003835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5"/>
          <p:cNvSpPr>
            <a:spLocks noGrp="1"/>
          </p:cNvSpPr>
          <p:nvPr>
            <p:ph type="body" idx="116" hasCustomPrompt="1"/>
          </p:nvPr>
        </p:nvSpPr>
        <p:spPr>
          <a:xfrm>
            <a:off x="7369881" y="3337560"/>
            <a:ext cx="199942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name</a:t>
            </a:r>
            <a:endParaRPr lang="en-US" sz="1600" dirty="0"/>
          </a:p>
        </p:txBody>
      </p:sp>
      <p:sp>
        <p:nvSpPr>
          <p:cNvPr id="20" name="Text 5"/>
          <p:cNvSpPr>
            <a:spLocks noGrp="1"/>
          </p:cNvSpPr>
          <p:nvPr>
            <p:ph type="body" idx="117" hasCustomPrompt="1"/>
          </p:nvPr>
        </p:nvSpPr>
        <p:spPr>
          <a:xfrm>
            <a:off x="7369881" y="4023360"/>
            <a:ext cx="1999427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the step</a:t>
            </a:r>
            <a:endParaRPr lang="en-US" sz="13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7582" y="2377440"/>
            <a:ext cx="731520" cy="731520"/>
          </a:xfrm>
          <a:prstGeom prst="rect">
            <a:avLst/>
          </a:prstGeom>
        </p:spPr>
      </p:pic>
      <p:sp>
        <p:nvSpPr>
          <p:cNvPr id="22" name="Text 5"/>
          <p:cNvSpPr/>
          <p:nvPr/>
        </p:nvSpPr>
        <p:spPr>
          <a:xfrm>
            <a:off x="10277582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6"/>
          <p:cNvSpPr>
            <a:spLocks noGrp="1"/>
          </p:cNvSpPr>
          <p:nvPr>
            <p:ph type="body" idx="120" hasCustomPrompt="1"/>
          </p:nvPr>
        </p:nvSpPr>
        <p:spPr>
          <a:xfrm>
            <a:off x="9643628" y="3337560"/>
            <a:ext cx="199942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name</a:t>
            </a:r>
            <a:endParaRPr lang="en-US" sz="1600" dirty="0"/>
          </a:p>
        </p:txBody>
      </p:sp>
      <p:sp>
        <p:nvSpPr>
          <p:cNvPr id="24" name="Text 6"/>
          <p:cNvSpPr>
            <a:spLocks noGrp="1"/>
          </p:cNvSpPr>
          <p:nvPr>
            <p:ph type="body" idx="121" hasCustomPrompt="1"/>
          </p:nvPr>
        </p:nvSpPr>
        <p:spPr>
          <a:xfrm>
            <a:off x="9643628" y="4023360"/>
            <a:ext cx="1999427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the step</a:t>
            </a:r>
            <a:endParaRPr lang="en-US" sz="1300" dirty="0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27" name="Text 6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Image and Text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idx="100" hasCustomPrompt="1"/>
          </p:nvPr>
        </p:nvSpPr>
        <p:spPr>
          <a:xfrm>
            <a:off x="6309360" y="0"/>
            <a:ext cx="5882335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the icon to add a picture</a:t>
            </a:r>
            <a:endParaRPr lang="en-US" dirty="0"/>
          </a:p>
        </p:txBody>
      </p:sp>
      <p:sp>
        <p:nvSpPr>
          <p:cNvPr id="4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82296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2286000"/>
            <a:ext cx="5212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228600" indent="-228600" algn="l">
              <a:spcAft>
                <a:spcPts val="600"/>
              </a:spcAft>
              <a:buClr>
                <a:srgbClr val="219EBC"/>
              </a:buClr>
              <a:buFont typeface="Arial"/>
              <a:buChar char="•"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457200" indent="-228600" algn="l">
              <a:spcAft>
                <a:spcPts val="400"/>
              </a:spcAft>
              <a:buClr>
                <a:srgbClr val="219EBC"/>
              </a:buClr>
              <a:buFont typeface="Arial"/>
              <a:buChar char="–"/>
              <a:defRPr sz="1400">
                <a:solidFill>
                  <a:srgbClr val="374151"/>
                </a:solidFill>
              </a:defRPr>
            </a:lvl2pPr>
          </a:lstStyle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text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Image Left and Text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idx="100" hasCustomPrompt="1"/>
          </p:nvPr>
        </p:nvSpPr>
        <p:spPr>
          <a:xfrm>
            <a:off x="0" y="0"/>
            <a:ext cx="5882335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the icon to add a picture</a:t>
            </a:r>
            <a:endParaRPr lang="en-US" dirty="0"/>
          </a:p>
        </p:txBody>
      </p:sp>
      <p:sp>
        <p:nvSpPr>
          <p:cNvPr id="4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28232" y="822960"/>
            <a:ext cx="5214823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6428232" y="2286000"/>
            <a:ext cx="5214823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228600" indent="-228600" algn="l">
              <a:spcAft>
                <a:spcPts val="600"/>
              </a:spcAft>
              <a:buClr>
                <a:srgbClr val="219EBC"/>
              </a:buClr>
              <a:buFont typeface="Arial"/>
              <a:buChar char="•"/>
              <a:def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457200" indent="-228600" algn="l">
              <a:spcAft>
                <a:spcPts val="400"/>
              </a:spcAft>
              <a:buClr>
                <a:srgbClr val="219EBC"/>
              </a:buClr>
              <a:buFont typeface="Arial"/>
              <a:buChar char="–"/>
              <a:defRPr sz="1400">
                <a:solidFill>
                  <a:srgbClr val="374151"/>
                </a:solidFill>
              </a:defRPr>
            </a:lvl2pPr>
          </a:lstStyle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text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232" y="146304"/>
            <a:ext cx="690880" cy="219456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6336792"/>
            <a:ext cx="201168" cy="201168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720840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itle Only - Dark">
    <p:bg>
      <p:bgPr>
        <a:solidFill>
          <a:srgbClr val="0325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9FB3C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able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idx="101" hasCustomPrompt="1"/>
          </p:nvPr>
        </p:nvSpPr>
        <p:spPr>
          <a:xfrm>
            <a:off x="548640" y="1417320"/>
            <a:ext cx="11094415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the icon to insert a table</a:t>
            </a:r>
            <a:endParaRPr lang="en-US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57150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1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1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Notes or source</a:t>
            </a:r>
            <a:endParaRPr lang="en-US" sz="11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Chart and Takeaway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chart" idx="101" hasCustomPrompt="1"/>
          </p:nvPr>
        </p:nvSpPr>
        <p:spPr>
          <a:xfrm>
            <a:off x="548640" y="1417320"/>
            <a:ext cx="7223760" cy="461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the icon to insert a chart</a:t>
            </a:r>
            <a:endParaRPr lang="en-US" dirty="0"/>
          </a:p>
        </p:txBody>
      </p:sp>
      <p:sp>
        <p:nvSpPr>
          <p:cNvPr id="5" name="Shape 0"/>
          <p:cNvSpPr/>
          <p:nvPr/>
        </p:nvSpPr>
        <p:spPr>
          <a:xfrm>
            <a:off x="8138160" y="1417320"/>
            <a:ext cx="3504895" cy="4617720"/>
          </a:xfrm>
          <a:prstGeom prst="rect">
            <a:avLst/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6" name="Text 1"/>
          <p:cNvSpPr>
            <a:spLocks noGrp="1"/>
          </p:cNvSpPr>
          <p:nvPr>
            <p:ph type="body" idx="103" hasCustomPrompt="1"/>
          </p:nvPr>
        </p:nvSpPr>
        <p:spPr>
          <a:xfrm>
            <a:off x="8458200" y="1691640"/>
            <a:ext cx="28648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</a:t>
            </a:r>
            <a:endParaRPr lang="en-US" sz="1800" dirty="0"/>
          </a:p>
        </p:txBody>
      </p:sp>
      <p:sp>
        <p:nvSpPr>
          <p:cNvPr id="7" name="Text 1"/>
          <p:cNvSpPr>
            <a:spLocks noGrp="1"/>
          </p:cNvSpPr>
          <p:nvPr>
            <p:ph type="body" idx="104" hasCustomPrompt="1"/>
          </p:nvPr>
        </p:nvSpPr>
        <p:spPr>
          <a:xfrm>
            <a:off x="8458200" y="2286000"/>
            <a:ext cx="2864815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5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5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audience should conclude from this chart</a:t>
            </a:r>
            <a:endParaRPr lang="en-US" sz="15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1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Quote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8640" y="548640"/>
            <a:ext cx="1371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0" dirty="0">
                <a:solidFill>
                  <a:srgbClr val="219EB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4000" dirty="0"/>
          </a:p>
        </p:txBody>
      </p:sp>
      <p:sp>
        <p:nvSpPr>
          <p:cNvPr id="4" name="Text 1"/>
          <p:cNvSpPr>
            <a:spLocks noGrp="1"/>
          </p:cNvSpPr>
          <p:nvPr>
            <p:ph type="body" idx="101" hasCustomPrompt="1"/>
          </p:nvPr>
        </p:nvSpPr>
        <p:spPr>
          <a:xfrm>
            <a:off x="1280160" y="1828800"/>
            <a:ext cx="9601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i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i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Quote text goes here. Use only real, approved quotes.</a:t>
            </a:r>
            <a:endParaRPr lang="en-US" sz="2800" dirty="0"/>
          </a:p>
        </p:txBody>
      </p:sp>
      <p:sp>
        <p:nvSpPr>
          <p:cNvPr id="5" name="Text 1"/>
          <p:cNvSpPr>
            <a:spLocks noGrp="1"/>
          </p:cNvSpPr>
          <p:nvPr>
            <p:ph type="body" idx="102" hasCustomPrompt="1"/>
          </p:nvPr>
        </p:nvSpPr>
        <p:spPr>
          <a:xfrm>
            <a:off x="1280160" y="457200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16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16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Name, Title, Company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eam and Contacts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idx="101" hasCustomPrompt="1"/>
          </p:nvPr>
        </p:nvSpPr>
        <p:spPr>
          <a:xfrm>
            <a:off x="792442" y="1554480"/>
            <a:ext cx="2011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3749040"/>
            <a:ext cx="24992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name</a:t>
            </a:r>
            <a:endParaRPr lang="en-US" sz="1600" dirty="0"/>
          </a:p>
        </p:txBody>
      </p:sp>
      <p:sp>
        <p:nvSpPr>
          <p:cNvPr id="6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4160520"/>
            <a:ext cx="24992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email@nuntiq.com</a:t>
            </a:r>
            <a:endParaRPr lang="en-US" sz="1300" dirty="0"/>
          </a:p>
        </p:txBody>
      </p:sp>
      <p:sp>
        <p:nvSpPr>
          <p:cNvPr id="7" name="Text 0"/>
          <p:cNvSpPr>
            <a:spLocks noGrp="1"/>
          </p:cNvSpPr>
          <p:nvPr>
            <p:ph idx="104" hasCustomPrompt="1"/>
          </p:nvPr>
        </p:nvSpPr>
        <p:spPr>
          <a:xfrm>
            <a:off x="3657486" y="1554480"/>
            <a:ext cx="2011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dirty="0"/>
          </a:p>
        </p:txBody>
      </p:sp>
      <p:sp>
        <p:nvSpPr>
          <p:cNvPr id="8" name="Text 0"/>
          <p:cNvSpPr>
            <a:spLocks noGrp="1"/>
          </p:cNvSpPr>
          <p:nvPr>
            <p:ph type="body" idx="105" hasCustomPrompt="1"/>
          </p:nvPr>
        </p:nvSpPr>
        <p:spPr>
          <a:xfrm>
            <a:off x="3413684" y="3749040"/>
            <a:ext cx="24992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name</a:t>
            </a:r>
            <a:endParaRPr lang="en-US" sz="1600" dirty="0"/>
          </a:p>
        </p:txBody>
      </p:sp>
      <p:sp>
        <p:nvSpPr>
          <p:cNvPr id="9" name="Text 0"/>
          <p:cNvSpPr>
            <a:spLocks noGrp="1"/>
          </p:cNvSpPr>
          <p:nvPr>
            <p:ph type="body" idx="106" hasCustomPrompt="1"/>
          </p:nvPr>
        </p:nvSpPr>
        <p:spPr>
          <a:xfrm>
            <a:off x="3413684" y="4160520"/>
            <a:ext cx="24992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email@nuntiq.com</a:t>
            </a:r>
            <a:endParaRPr lang="en-US" sz="1300" dirty="0"/>
          </a:p>
        </p:txBody>
      </p:sp>
      <p:sp>
        <p:nvSpPr>
          <p:cNvPr id="10" name="Text 0"/>
          <p:cNvSpPr>
            <a:spLocks noGrp="1"/>
          </p:cNvSpPr>
          <p:nvPr>
            <p:ph idx="107" hasCustomPrompt="1"/>
          </p:nvPr>
        </p:nvSpPr>
        <p:spPr>
          <a:xfrm>
            <a:off x="6522530" y="1554480"/>
            <a:ext cx="2011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dirty="0"/>
          </a:p>
        </p:txBody>
      </p:sp>
      <p:sp>
        <p:nvSpPr>
          <p:cNvPr id="11" name="Text 0"/>
          <p:cNvSpPr>
            <a:spLocks noGrp="1"/>
          </p:cNvSpPr>
          <p:nvPr>
            <p:ph type="body" idx="108" hasCustomPrompt="1"/>
          </p:nvPr>
        </p:nvSpPr>
        <p:spPr>
          <a:xfrm>
            <a:off x="6278728" y="3749040"/>
            <a:ext cx="24992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name</a:t>
            </a:r>
            <a:endParaRPr lang="en-US" sz="1600" dirty="0"/>
          </a:p>
        </p:txBody>
      </p:sp>
      <p:sp>
        <p:nvSpPr>
          <p:cNvPr id="12" name="Text 0"/>
          <p:cNvSpPr>
            <a:spLocks noGrp="1"/>
          </p:cNvSpPr>
          <p:nvPr>
            <p:ph type="body" idx="109" hasCustomPrompt="1"/>
          </p:nvPr>
        </p:nvSpPr>
        <p:spPr>
          <a:xfrm>
            <a:off x="6278728" y="4160520"/>
            <a:ext cx="24992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email@nuntiq.com</a:t>
            </a:r>
            <a:endParaRPr lang="en-US" sz="1300" dirty="0"/>
          </a:p>
        </p:txBody>
      </p:sp>
      <p:sp>
        <p:nvSpPr>
          <p:cNvPr id="13" name="Text 0"/>
          <p:cNvSpPr>
            <a:spLocks noGrp="1"/>
          </p:cNvSpPr>
          <p:nvPr>
            <p:ph idx="110" hasCustomPrompt="1"/>
          </p:nvPr>
        </p:nvSpPr>
        <p:spPr>
          <a:xfrm>
            <a:off x="9387573" y="1554480"/>
            <a:ext cx="2011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dirty="0"/>
          </a:p>
        </p:txBody>
      </p:sp>
      <p:sp>
        <p:nvSpPr>
          <p:cNvPr id="14" name="Text 0"/>
          <p:cNvSpPr>
            <a:spLocks noGrp="1"/>
          </p:cNvSpPr>
          <p:nvPr>
            <p:ph type="body" idx="111" hasCustomPrompt="1"/>
          </p:nvPr>
        </p:nvSpPr>
        <p:spPr>
          <a:xfrm>
            <a:off x="9143771" y="3749040"/>
            <a:ext cx="24992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name</a:t>
            </a:r>
            <a:endParaRPr lang="en-US" sz="1600" dirty="0"/>
          </a:p>
        </p:txBody>
      </p:sp>
      <p:sp>
        <p:nvSpPr>
          <p:cNvPr id="15" name="Text 0"/>
          <p:cNvSpPr>
            <a:spLocks noGrp="1"/>
          </p:cNvSpPr>
          <p:nvPr>
            <p:ph type="body" idx="112" hasCustomPrompt="1"/>
          </p:nvPr>
        </p:nvSpPr>
        <p:spPr>
          <a:xfrm>
            <a:off x="9143771" y="4160520"/>
            <a:ext cx="24992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ctr">
              <a:buNone/>
              <a:def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email@nuntiq.com</a:t>
            </a:r>
            <a:endParaRPr lang="en-US" sz="13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1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Title Only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indent="0" algn="l">
              <a:buNone/>
              <a:def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2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Blank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"/>
            <a:ext cx="690880" cy="21945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41248" y="6309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900" dirty="0"/>
          </a:p>
        </p:txBody>
      </p:sp>
      <p:sp>
        <p:nvSpPr>
          <p:cNvPr id="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t"/>
          <a:lstStyle>
            <a:lvl1pPr algn="r"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ntiq Closing -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94360"/>
            <a:ext cx="4206240" cy="742789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194560"/>
            <a:ext cx="6766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>
            <a:lvl1pPr marL="0" indent="0" algn="l">
              <a:buNone/>
              <a:def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5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3657600"/>
            <a:ext cx="6766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spcAft>
                <a:spcPts val="400"/>
              </a:spcAft>
              <a:buNone/>
              <a:def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 |  Title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email@nuntiq.com  |  +1 000 000 0000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B3C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03255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37415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morebaddata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14884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 intake, rebuilt for AI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06908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 Receiving by Nuntiq: company presentation</a:t>
            </a:r>
            <a:endParaRPr lang="en-US" sz="1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57150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2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Ewout Vocking, Founder  |  October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814255" y="91440"/>
            <a:ext cx="1828800" cy="365760"/>
          </a:xfrm>
          <a:prstGeom prst="roundRect">
            <a:avLst>
              <a:gd name="adj" fmla="val 50000"/>
            </a:avLst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9814255" y="91440"/>
            <a:ext cx="1828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 at a glance: a new Chicago company fixing the first step of AP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6949440" cy="91440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3255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442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Nuntiq, Chicago, Illinois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3255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Founder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442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Ewout Vocking, in procure-to-pay and finance automation since 2012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3255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442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 Receiving, an accounts payable intake platform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3255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Built for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442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Mid-sized and enterprise AP teams, and the service providers who run AP for them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3255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Stage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442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Launched October 2026; onboarding the first pilot customers in the United States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3255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34425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nuntiq.com  ·  nuntiq.dev (API docs)  ·  nomorebaddata.com (benchmark)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7955280" y="1463040"/>
            <a:ext cx="3687775" cy="3950208"/>
          </a:xfrm>
          <a:prstGeom prst="roundRect">
            <a:avLst>
              <a:gd name="adj" fmla="val 2480"/>
            </a:avLst>
          </a:prstGeom>
          <a:solidFill>
            <a:srgbClr val="032552"/>
          </a:solidFill>
          <a:ln w="12700">
            <a:solidFill>
              <a:srgbClr val="032552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8275320" y="1737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3CB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NAME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8275320" y="210312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Nuntius</a:t>
            </a:r>
            <a:endParaRPr lang="en-US" sz="3000" dirty="0"/>
          </a:p>
          <a:p>
            <a:pPr marL="0" indent="0">
              <a:buNone/>
            </a:pPr>
            <a:r>
              <a: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Latin for messenger.</a:t>
            </a:r>
            <a:endParaRPr lang="en-US" sz="3000" dirty="0"/>
          </a:p>
        </p:txBody>
      </p:sp>
      <p:sp>
        <p:nvSpPr>
          <p:cNvPr id="10" name="Text 6"/>
          <p:cNvSpPr txBox="1"/>
          <p:nvPr/>
        </p:nvSpPr>
        <p:spPr>
          <a:xfrm>
            <a:off x="8275320" y="356616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invoice is a message from a supplier, and every message deserves to arrive.</a:t>
            </a:r>
            <a:endParaRPr lang="en-US" sz="1600" dirty="0"/>
          </a:p>
        </p:txBody>
      </p:sp>
      <p:sp>
        <p:nvSpPr>
          <p:cNvPr id="1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677095" y="91440"/>
            <a:ext cx="1965960" cy="365760"/>
          </a:xfrm>
          <a:prstGeom prst="roundRect">
            <a:avLst>
              <a:gd name="adj" fmla="val 50000"/>
            </a:avLst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9677095" y="91440"/>
            <a:ext cx="196596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B423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Invoices still arrive messy, and most of them still need a person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2567864" cy="3566160"/>
          </a:xfrm>
          <a:prstGeom prst="roundRect">
            <a:avLst>
              <a:gd name="adj" fmla="val 3561"/>
            </a:avLst>
          </a:prstGeom>
          <a:solidFill>
            <a:srgbClr val="FFFFFF"/>
          </a:solidFill>
          <a:ln w="9525">
            <a:solidFill>
              <a:srgbClr val="D9DFE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22960" y="1874520"/>
            <a:ext cx="457200" cy="54864"/>
          </a:xfrm>
          <a:prstGeom prst="rect">
            <a:avLst/>
          </a:prstGeom>
          <a:solidFill>
            <a:srgbClr val="B42318"/>
          </a:solidFill>
          <a:ln w="12700">
            <a:solidFill>
              <a:srgbClr val="B42318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103120"/>
            <a:ext cx="2019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in 100</a:t>
            </a:r>
            <a:endParaRPr lang="en-US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01752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invoices go through without a person touching them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526280"/>
            <a:ext cx="2019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Ardent Partners research, 2026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90824" y="1600200"/>
            <a:ext cx="2567864" cy="3566160"/>
          </a:xfrm>
          <a:prstGeom prst="roundRect">
            <a:avLst>
              <a:gd name="adj" fmla="val 3561"/>
            </a:avLst>
          </a:prstGeom>
          <a:solidFill>
            <a:srgbClr val="FFFFFF"/>
          </a:solidFill>
          <a:ln w="9525">
            <a:solidFill>
              <a:srgbClr val="D9DFE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65144" y="1874520"/>
            <a:ext cx="457200" cy="54864"/>
          </a:xfrm>
          <a:prstGeom prst="rect">
            <a:avLst/>
          </a:prstGeom>
          <a:solidFill>
            <a:srgbClr val="B42318"/>
          </a:solidFill>
          <a:ln w="12700">
            <a:solidFill>
              <a:srgbClr val="B42318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3665144" y="2103120"/>
            <a:ext cx="2019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in 5</a:t>
            </a:r>
            <a:endParaRPr lang="en-US" sz="3600" dirty="0"/>
          </a:p>
        </p:txBody>
      </p:sp>
      <p:sp>
        <p:nvSpPr>
          <p:cNvPr id="14" name="Text 11"/>
          <p:cNvSpPr txBox="1"/>
          <p:nvPr/>
        </p:nvSpPr>
        <p:spPr>
          <a:xfrm>
            <a:off x="3665144" y="301752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invoices gets stuck as an exception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3665144" y="4526280"/>
            <a:ext cx="2019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Ardent Partners research, 2026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233008" y="1600200"/>
            <a:ext cx="2567864" cy="3566160"/>
          </a:xfrm>
          <a:prstGeom prst="roundRect">
            <a:avLst>
              <a:gd name="adj" fmla="val 3561"/>
            </a:avLst>
          </a:prstGeom>
          <a:solidFill>
            <a:srgbClr val="FFFFFF"/>
          </a:solidFill>
          <a:ln w="9525">
            <a:solidFill>
              <a:srgbClr val="D9DFE7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507328" y="1874520"/>
            <a:ext cx="457200" cy="54864"/>
          </a:xfrm>
          <a:prstGeom prst="rect">
            <a:avLst/>
          </a:prstGeom>
          <a:solidFill>
            <a:srgbClr val="B42318"/>
          </a:solidFill>
          <a:ln w="12700">
            <a:solidFill>
              <a:srgbClr val="B42318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507328" y="2103120"/>
            <a:ext cx="2019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 in 100</a:t>
            </a:r>
            <a:endParaRPr lang="en-US" sz="3600" dirty="0"/>
          </a:p>
        </p:txBody>
      </p:sp>
      <p:sp>
        <p:nvSpPr>
          <p:cNvPr id="19" name="Text 16"/>
          <p:cNvSpPr txBox="1"/>
          <p:nvPr/>
        </p:nvSpPr>
        <p:spPr>
          <a:xfrm>
            <a:off x="6507328" y="301752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invoices need a person when capture is "95% accurate" per field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6507328" y="4526280"/>
            <a:ext cx="2019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 calculation, an illustration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9075191" y="1600200"/>
            <a:ext cx="2567864" cy="3566160"/>
          </a:xfrm>
          <a:prstGeom prst="roundRect">
            <a:avLst>
              <a:gd name="adj" fmla="val 3561"/>
            </a:avLst>
          </a:prstGeom>
          <a:solidFill>
            <a:srgbClr val="FFFFFF"/>
          </a:solidFill>
          <a:ln w="9525">
            <a:solidFill>
              <a:srgbClr val="D9DFE7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349511" y="1874520"/>
            <a:ext cx="457200" cy="54864"/>
          </a:xfrm>
          <a:prstGeom prst="rect">
            <a:avLst/>
          </a:prstGeom>
          <a:solidFill>
            <a:srgbClr val="B42318"/>
          </a:solidFill>
          <a:ln w="12700">
            <a:solidFill>
              <a:srgbClr val="B42318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349511" y="2103120"/>
            <a:ext cx="2019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days</a:t>
            </a:r>
            <a:endParaRPr lang="en-US" sz="3600" dirty="0"/>
          </a:p>
        </p:txBody>
      </p:sp>
      <p:sp>
        <p:nvSpPr>
          <p:cNvPr id="24" name="Text 21"/>
          <p:cNvSpPr txBox="1"/>
          <p:nvPr/>
        </p:nvSpPr>
        <p:spPr>
          <a:xfrm>
            <a:off x="9349511" y="301752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resolve a single invoice error: bad data parks the invoice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9349511" y="4526280"/>
            <a:ext cx="2019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APQC, median of 2,861 organizations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544068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inboxes, supplier templates and manual corrections: the intake step is where bad data gets in.</a:t>
            </a:r>
            <a:endParaRPr lang="en-US" sz="15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814255" y="91440"/>
            <a:ext cx="1828800" cy="365760"/>
          </a:xfrm>
          <a:prstGeom prst="roundRect">
            <a:avLst>
              <a:gd name="adj" fmla="val 50000"/>
            </a:avLst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9814255" y="91440"/>
            <a:ext cx="1828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ANSWER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 Receiving reads every invoice, checks that it adds up, and flags only what needs a person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2971800" cy="44805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9DFE7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61848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CHANNEL, ANY FORMAT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731520" y="2057400"/>
            <a:ext cx="2606040" cy="603504"/>
          </a:xfrm>
          <a:prstGeom prst="roundRect">
            <a:avLst>
              <a:gd name="adj" fmla="val 1515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2231136"/>
            <a:ext cx="256032" cy="256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280160" y="2057400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AP inbox, forwarded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731520" y="2843784"/>
            <a:ext cx="2606040" cy="603504"/>
          </a:xfrm>
          <a:prstGeom prst="roundRect">
            <a:avLst>
              <a:gd name="adj" fmla="val 1515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3017520"/>
            <a:ext cx="256032" cy="25603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280160" y="2843784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Suppliers send direct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731520" y="3630168"/>
            <a:ext cx="2606040" cy="603504"/>
          </a:xfrm>
          <a:prstGeom prst="roundRect">
            <a:avLst>
              <a:gd name="adj" fmla="val 1515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12" y="3803904"/>
            <a:ext cx="256032" cy="25603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280160" y="3630168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 and API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731520" y="4416552"/>
            <a:ext cx="2606040" cy="603504"/>
          </a:xfrm>
          <a:prstGeom prst="roundRect">
            <a:avLst>
              <a:gd name="adj" fmla="val 1515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112" y="4590288"/>
            <a:ext cx="256032" cy="256032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280160" y="4416552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E-invoices and hybrid PDFs</a:t>
            </a:r>
            <a:endParaRPr lang="en-US" sz="1300" dirty="0"/>
          </a:p>
        </p:txBody>
      </p:sp>
      <p:sp>
        <p:nvSpPr>
          <p:cNvPr id="20" name="Shape 13"/>
          <p:cNvSpPr/>
          <p:nvPr/>
        </p:nvSpPr>
        <p:spPr>
          <a:xfrm>
            <a:off x="731520" y="5202936"/>
            <a:ext cx="2606040" cy="603504"/>
          </a:xfrm>
          <a:prstGeom prst="roundRect">
            <a:avLst>
              <a:gd name="adj" fmla="val 1515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112" y="5376672"/>
            <a:ext cx="256032" cy="256032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1280160" y="5202936"/>
            <a:ext cx="1965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Pulled from other platforms</a:t>
            </a:r>
            <a:endParaRPr lang="en-US" sz="1300" dirty="0"/>
          </a:p>
        </p:txBody>
      </p:sp>
      <p:sp>
        <p:nvSpPr>
          <p:cNvPr id="23" name="Shape 15"/>
          <p:cNvSpPr/>
          <p:nvPr/>
        </p:nvSpPr>
        <p:spPr>
          <a:xfrm>
            <a:off x="4251960" y="1508760"/>
            <a:ext cx="3931920" cy="4480560"/>
          </a:xfrm>
          <a:prstGeom prst="roundRect">
            <a:avLst>
              <a:gd name="adj" fmla="val 2791"/>
            </a:avLst>
          </a:prstGeom>
          <a:solidFill>
            <a:srgbClr val="E4F4F8"/>
          </a:solidFill>
          <a:ln w="19050">
            <a:solidFill>
              <a:srgbClr val="219EBC"/>
            </a:solidFill>
            <a:prstDash val="solid"/>
          </a:ln>
        </p:spPr>
      </p:sp>
      <p:sp>
        <p:nvSpPr>
          <p:cNvPr id="24" name="Text 16"/>
          <p:cNvSpPr txBox="1"/>
          <p:nvPr/>
        </p:nvSpPr>
        <p:spPr>
          <a:xfrm>
            <a:off x="4251960" y="16184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 RECEIVING</a:t>
            </a:r>
            <a:endParaRPr lang="en-US" sz="1000" dirty="0"/>
          </a:p>
        </p:txBody>
      </p:sp>
      <p:sp>
        <p:nvSpPr>
          <p:cNvPr id="25" name="Shape 17"/>
          <p:cNvSpPr/>
          <p:nvPr/>
        </p:nvSpPr>
        <p:spPr>
          <a:xfrm>
            <a:off x="4480560" y="205740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FE7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4617720" y="205740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9E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27" name="Text 19"/>
          <p:cNvSpPr txBox="1"/>
          <p:nvPr/>
        </p:nvSpPr>
        <p:spPr>
          <a:xfrm>
            <a:off x="5074920" y="2057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 and split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queue; AI splits combined files</a:t>
            </a:r>
            <a:endParaRPr lang="en-US" sz="1400" dirty="0"/>
          </a:p>
        </p:txBody>
      </p:sp>
      <p:sp>
        <p:nvSpPr>
          <p:cNvPr id="28" name="Shape 20"/>
          <p:cNvSpPr/>
          <p:nvPr/>
        </p:nvSpPr>
        <p:spPr>
          <a:xfrm>
            <a:off x="6217920" y="2788920"/>
            <a:ext cx="0" cy="237744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tailEnd type="triangle"/>
          </a:ln>
        </p:spPr>
      </p:sp>
      <p:sp>
        <p:nvSpPr>
          <p:cNvPr id="29" name="Shape 21"/>
          <p:cNvSpPr/>
          <p:nvPr/>
        </p:nvSpPr>
        <p:spPr>
          <a:xfrm>
            <a:off x="4480560" y="3026664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FE7"/>
            </a:solidFill>
            <a:prstDash val="solid"/>
          </a:ln>
        </p:spPr>
      </p:sp>
      <p:sp>
        <p:nvSpPr>
          <p:cNvPr id="30" name="Text 22"/>
          <p:cNvSpPr txBox="1"/>
          <p:nvPr/>
        </p:nvSpPr>
        <p:spPr>
          <a:xfrm>
            <a:off x="4617720" y="3026664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9E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31" name="Text 23"/>
          <p:cNvSpPr txBox="1"/>
          <p:nvPr/>
        </p:nvSpPr>
        <p:spPr>
          <a:xfrm>
            <a:off x="5074920" y="3026664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capture, no templates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supplier layout, from the first invoice</a:t>
            </a:r>
            <a:endParaRPr lang="en-US" sz="1400" dirty="0"/>
          </a:p>
        </p:txBody>
      </p:sp>
      <p:sp>
        <p:nvSpPr>
          <p:cNvPr id="32" name="Shape 24"/>
          <p:cNvSpPr/>
          <p:nvPr/>
        </p:nvSpPr>
        <p:spPr>
          <a:xfrm>
            <a:off x="6217920" y="3758184"/>
            <a:ext cx="0" cy="237744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tailEnd type="triangle"/>
          </a:ln>
        </p:spPr>
      </p:sp>
      <p:sp>
        <p:nvSpPr>
          <p:cNvPr id="33" name="Shape 25"/>
          <p:cNvSpPr/>
          <p:nvPr/>
        </p:nvSpPr>
        <p:spPr>
          <a:xfrm>
            <a:off x="4480560" y="3995928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219EBC"/>
          </a:solidFill>
          <a:ln w="12700">
            <a:solidFill>
              <a:srgbClr val="219EBC"/>
            </a:solidFill>
            <a:prstDash val="solid"/>
          </a:ln>
        </p:spPr>
      </p:sp>
      <p:sp>
        <p:nvSpPr>
          <p:cNvPr id="34" name="Text 26"/>
          <p:cNvSpPr txBox="1"/>
          <p:nvPr/>
        </p:nvSpPr>
        <p:spPr>
          <a:xfrm>
            <a:off x="4617720" y="3995928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35" name="Text 27"/>
          <p:cNvSpPr txBox="1"/>
          <p:nvPr/>
        </p:nvSpPr>
        <p:spPr>
          <a:xfrm>
            <a:off x="5074920" y="3995928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it up, or read again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E4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Totals must reconcile; if not, a second model reads it</a:t>
            </a:r>
            <a:endParaRPr lang="en-US" sz="1400" dirty="0"/>
          </a:p>
        </p:txBody>
      </p:sp>
      <p:sp>
        <p:nvSpPr>
          <p:cNvPr id="36" name="Shape 28"/>
          <p:cNvSpPr/>
          <p:nvPr/>
        </p:nvSpPr>
        <p:spPr>
          <a:xfrm>
            <a:off x="6217920" y="4727448"/>
            <a:ext cx="0" cy="237744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tailEnd type="triangle"/>
          </a:ln>
        </p:spPr>
      </p:sp>
      <p:sp>
        <p:nvSpPr>
          <p:cNvPr id="37" name="Shape 29"/>
          <p:cNvSpPr/>
          <p:nvPr/>
        </p:nvSpPr>
        <p:spPr>
          <a:xfrm>
            <a:off x="4480560" y="4965192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FE7"/>
            </a:solidFill>
            <a:prstDash val="solid"/>
          </a:ln>
        </p:spPr>
      </p:sp>
      <p:sp>
        <p:nvSpPr>
          <p:cNvPr id="38" name="Text 30"/>
          <p:cNvSpPr txBox="1"/>
          <p:nvPr/>
        </p:nvSpPr>
        <p:spPr>
          <a:xfrm>
            <a:off x="4617720" y="4965192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19E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39" name="Text 31"/>
          <p:cNvSpPr txBox="1"/>
          <p:nvPr/>
        </p:nvSpPr>
        <p:spPr>
          <a:xfrm>
            <a:off x="5074920" y="4965192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and validate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data, your rules, duplicate checks</a:t>
            </a:r>
            <a:endParaRPr lang="en-US" sz="1400" dirty="0"/>
          </a:p>
        </p:txBody>
      </p:sp>
      <p:sp>
        <p:nvSpPr>
          <p:cNvPr id="40" name="Shape 32"/>
          <p:cNvSpPr/>
          <p:nvPr/>
        </p:nvSpPr>
        <p:spPr>
          <a:xfrm>
            <a:off x="3520440" y="3749040"/>
            <a:ext cx="731520" cy="0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tailEnd type="triangle"/>
          </a:ln>
        </p:spPr>
      </p:sp>
      <p:sp>
        <p:nvSpPr>
          <p:cNvPr id="41" name="Shape 33"/>
          <p:cNvSpPr/>
          <p:nvPr/>
        </p:nvSpPr>
        <p:spPr>
          <a:xfrm>
            <a:off x="9189720" y="2194560"/>
            <a:ext cx="2453335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032552"/>
            </a:solidFill>
            <a:prstDash val="solid"/>
          </a:ln>
        </p:spPr>
      </p:sp>
      <p:pic>
        <p:nvPicPr>
          <p:cNvPr id="4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0888" y="2523744"/>
            <a:ext cx="310896" cy="310896"/>
          </a:xfrm>
          <a:prstGeom prst="rect">
            <a:avLst/>
          </a:prstGeom>
        </p:spPr>
      </p:pic>
      <p:sp>
        <p:nvSpPr>
          <p:cNvPr id="43" name="Text 34"/>
          <p:cNvSpPr txBox="1"/>
          <p:nvPr/>
        </p:nvSpPr>
        <p:spPr>
          <a:xfrm>
            <a:off x="9829800" y="2194560"/>
            <a:ext cx="16760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Sees only flagged invoices</a:t>
            </a:r>
            <a:endParaRPr lang="en-US" sz="1400" dirty="0"/>
          </a:p>
        </p:txBody>
      </p:sp>
      <p:sp>
        <p:nvSpPr>
          <p:cNvPr id="44" name="Shape 35"/>
          <p:cNvSpPr/>
          <p:nvPr/>
        </p:nvSpPr>
        <p:spPr>
          <a:xfrm>
            <a:off x="9189720" y="4023360"/>
            <a:ext cx="2453335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032552"/>
            </a:solidFill>
            <a:prstDash val="solid"/>
          </a:ln>
        </p:spPr>
      </p:sp>
      <p:pic>
        <p:nvPicPr>
          <p:cNvPr id="4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90888" y="4352544"/>
            <a:ext cx="310896" cy="310896"/>
          </a:xfrm>
          <a:prstGeom prst="rect">
            <a:avLst/>
          </a:prstGeom>
        </p:spPr>
      </p:pic>
      <p:sp>
        <p:nvSpPr>
          <p:cNvPr id="46" name="Text 36"/>
          <p:cNvSpPr txBox="1"/>
          <p:nvPr/>
        </p:nvSpPr>
        <p:spPr>
          <a:xfrm>
            <a:off x="9829800" y="4023360"/>
            <a:ext cx="16760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 or AP suite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Receives clean invoices</a:t>
            </a:r>
            <a:endParaRPr lang="en-US" sz="1400" dirty="0"/>
          </a:p>
        </p:txBody>
      </p:sp>
      <p:sp>
        <p:nvSpPr>
          <p:cNvPr id="47" name="Shape 37"/>
          <p:cNvSpPr/>
          <p:nvPr/>
        </p:nvSpPr>
        <p:spPr>
          <a:xfrm>
            <a:off x="8183880" y="2670048"/>
            <a:ext cx="1005840" cy="0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tailEnd type="triangle"/>
          </a:ln>
        </p:spPr>
      </p:sp>
      <p:sp>
        <p:nvSpPr>
          <p:cNvPr id="48" name="Shape 38"/>
          <p:cNvSpPr/>
          <p:nvPr/>
        </p:nvSpPr>
        <p:spPr>
          <a:xfrm>
            <a:off x="8183880" y="4498848"/>
            <a:ext cx="1005840" cy="0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headEnd type="triangle"/>
            <a:tailEnd type="triangle"/>
          </a:ln>
        </p:spPr>
      </p:sp>
      <p:sp>
        <p:nvSpPr>
          <p:cNvPr id="49" name="Text 39"/>
          <p:cNvSpPr txBox="1"/>
          <p:nvPr/>
        </p:nvSpPr>
        <p:spPr>
          <a:xfrm>
            <a:off x="8183880" y="23591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flagged, with reason</a:t>
            </a:r>
            <a:endParaRPr lang="en-US" sz="1000" dirty="0"/>
          </a:p>
        </p:txBody>
      </p:sp>
      <p:sp>
        <p:nvSpPr>
          <p:cNvPr id="50" name="Text 40"/>
          <p:cNvSpPr txBox="1"/>
          <p:nvPr/>
        </p:nvSpPr>
        <p:spPr>
          <a:xfrm>
            <a:off x="8183880" y="3977640"/>
            <a:ext cx="1005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invoices out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suppliers, POs in</a:t>
            </a:r>
            <a:endParaRPr lang="en-US" sz="1000" dirty="0"/>
          </a:p>
        </p:txBody>
      </p:sp>
      <p:sp>
        <p:nvSpPr>
          <p:cNvPr id="51" name="Text 41"/>
          <p:cNvSpPr txBox="1"/>
          <p:nvPr/>
        </p:nvSpPr>
        <p:spPr>
          <a:xfrm>
            <a:off x="9189720" y="5212080"/>
            <a:ext cx="2453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Flagged, not guessed: if it does not add up</a:t>
            </a:r>
            <a:r>
              <a:rPr lang="en-US" sz="1200" i="1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it goes to your team for review.</a:t>
            </a:r>
            <a:endParaRPr lang="en-US" sz="1200" dirty="0"/>
          </a:p>
        </p:txBody>
      </p:sp>
      <p:sp>
        <p:nvSpPr>
          <p:cNvPr id="5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0088575" y="91440"/>
            <a:ext cx="1554480" cy="365760"/>
          </a:xfrm>
          <a:prstGeom prst="roundRect">
            <a:avLst>
              <a:gd name="adj" fmla="val 50000"/>
            </a:avLst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10088575" y="91440"/>
            <a:ext cx="155448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EDGE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Model- and provider-agnostic: always the best AI for the job, never locked in</a:t>
            </a:r>
            <a:endParaRPr lang="en-US" sz="2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6" y="1911096"/>
            <a:ext cx="338328" cy="338328"/>
          </a:xfrm>
          <a:prstGeom prst="rect">
            <a:avLst/>
          </a:prstGeom>
        </p:spPr>
      </p:pic>
      <p:sp>
        <p:nvSpPr>
          <p:cNvPr id="7" name="Text 1"/>
          <p:cNvSpPr>
            <a:spLocks noGrp="1"/>
          </p:cNvSpPr>
          <p:nvPr>
            <p:ph type="body" idx="103" hasCustomPrompt="1"/>
          </p:nvPr>
        </p:nvSpPr>
        <p:spPr>
          <a:xfrm>
            <a:off x="868680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Model-agnostic</a:t>
            </a:r>
            <a:endParaRPr lang="en-US" sz="1800" dirty="0"/>
          </a:p>
        </p:txBody>
      </p:sp>
      <p:sp>
        <p:nvSpPr>
          <p:cNvPr id="8" name="Text 1"/>
          <p:cNvSpPr>
            <a:spLocks noGrp="1"/>
          </p:cNvSpPr>
          <p:nvPr>
            <p:ph type="body" idx="104" hasCustomPrompt="1"/>
          </p:nvPr>
        </p:nvSpPr>
        <p:spPr>
          <a:xfrm>
            <a:off x="868680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model for each step and document type, chosen per capture rule. No single model to bet on.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474" y="1911096"/>
            <a:ext cx="338328" cy="338328"/>
          </a:xfrm>
          <a:prstGeom prst="rect">
            <a:avLst/>
          </a:prstGeom>
        </p:spPr>
      </p:pic>
      <p:sp>
        <p:nvSpPr>
          <p:cNvPr id="10" name="Text 2"/>
          <p:cNvSpPr>
            <a:spLocks noGrp="1"/>
          </p:cNvSpPr>
          <p:nvPr>
            <p:ph type="body" idx="107" hasCustomPrompt="1"/>
          </p:nvPr>
        </p:nvSpPr>
        <p:spPr>
          <a:xfrm>
            <a:off x="4688738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Provider-agnostic</a:t>
            </a:r>
            <a:endParaRPr lang="en-US" sz="1800" dirty="0"/>
          </a:p>
        </p:txBody>
      </p:sp>
      <p:sp>
        <p:nvSpPr>
          <p:cNvPr id="11" name="Text 2"/>
          <p:cNvSpPr>
            <a:spLocks noGrp="1"/>
          </p:cNvSpPr>
          <p:nvPr>
            <p:ph type="body" idx="108" hasCustomPrompt="1"/>
          </p:nvPr>
        </p:nvSpPr>
        <p:spPr>
          <a:xfrm>
            <a:off x="4688738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Models from several leading AI providers on one platform. </a:t>
            </a: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lock-in to one AI vendor.</a:t>
            </a:r>
            <a:endParaRPr lang="en-US" sz="14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2533" y="1911096"/>
            <a:ext cx="338328" cy="338328"/>
          </a:xfrm>
          <a:prstGeom prst="rect">
            <a:avLst/>
          </a:prstGeom>
        </p:spPr>
      </p:pic>
      <p:sp>
        <p:nvSpPr>
          <p:cNvPr id="13" name="Text 3"/>
          <p:cNvSpPr>
            <a:spLocks noGrp="1"/>
          </p:cNvSpPr>
          <p:nvPr>
            <p:ph type="body" idx="111" hasCustomPrompt="1"/>
          </p:nvPr>
        </p:nvSpPr>
        <p:spPr>
          <a:xfrm>
            <a:off x="8508797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in class, as AI moves</a:t>
            </a:r>
            <a:endParaRPr lang="en-US" sz="1800" dirty="0"/>
          </a:p>
        </p:txBody>
      </p:sp>
      <p:sp>
        <p:nvSpPr>
          <p:cNvPr id="14" name="Text 3"/>
          <p:cNvSpPr>
            <a:spLocks noGrp="1"/>
          </p:cNvSpPr>
          <p:nvPr>
            <p:ph type="body" idx="112" hasCustomPrompt="1"/>
          </p:nvPr>
        </p:nvSpPr>
        <p:spPr>
          <a:xfrm>
            <a:off x="8508797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better models arrive, customers get them without any work on their side. Their documents never train AI models.</a:t>
            </a:r>
            <a:endParaRPr lang="en-US" sz="1400" dirty="0"/>
          </a:p>
        </p:txBody>
      </p:sp>
      <p:sp>
        <p:nvSpPr>
          <p:cNvPr id="15" name="Text 9"/>
          <p:cNvSpPr txBox="1"/>
          <p:nvPr/>
        </p:nvSpPr>
        <p:spPr>
          <a:xfrm>
            <a:off x="548640" y="56235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customer also decides whether AI processing stays in its own region or uses global endpoints.</a:t>
            </a:r>
            <a:endParaRPr lang="en-US" sz="1300" dirty="0"/>
          </a:p>
        </p:txBody>
      </p:sp>
      <p:sp>
        <p:nvSpPr>
          <p:cNvPr id="1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951415" y="91440"/>
            <a:ext cx="1691640" cy="365760"/>
          </a:xfrm>
          <a:prstGeom prst="roundRect">
            <a:avLst>
              <a:gd name="adj" fmla="val 50000"/>
            </a:avLst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9951415" y="91440"/>
            <a:ext cx="169164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PROOF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 the Nuntiq process, the strongest AI models need a person far less often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484778" cy="2606040"/>
          </a:xfrm>
          <a:prstGeom prst="roundRect">
            <a:avLst>
              <a:gd name="adj" fmla="val 3509"/>
            </a:avLst>
          </a:prstGeom>
          <a:solidFill>
            <a:srgbClr val="032552"/>
          </a:solidFill>
          <a:ln w="12700">
            <a:solidFill>
              <a:srgbClr val="03255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8680" y="1783080"/>
            <a:ext cx="284469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3CB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697480"/>
            <a:ext cx="28446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reads needed a person in the Nuntiq process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474720"/>
            <a:ext cx="2844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of 420 reads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53458" y="1554480"/>
            <a:ext cx="3484778" cy="260604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9525">
            <a:solidFill>
              <a:srgbClr val="D9DFE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73498" y="1783080"/>
            <a:ext cx="284469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3.3% to 6.9%</a:t>
            </a:r>
            <a:endParaRPr lang="en-US" sz="3600" dirty="0"/>
          </a:p>
        </p:txBody>
      </p:sp>
      <p:sp>
        <p:nvSpPr>
          <p:cNvPr id="12" name="Text 9"/>
          <p:cNvSpPr txBox="1"/>
          <p:nvPr/>
        </p:nvSpPr>
        <p:spPr>
          <a:xfrm>
            <a:off x="4673498" y="2697480"/>
            <a:ext cx="28446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strongest models on their own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4673498" y="3474720"/>
            <a:ext cx="2844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Haiku 5.5, DeepSeek V4.1 Flash, GPT-6 Luna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8158277" y="1554480"/>
            <a:ext cx="3484778" cy="260604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9525">
            <a:solidFill>
              <a:srgbClr val="D9DFE7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478317" y="1783080"/>
            <a:ext cx="284469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of 210</a:t>
            </a:r>
            <a:endParaRPr lang="en-US" sz="3600" dirty="0"/>
          </a:p>
        </p:txBody>
      </p:sp>
      <p:sp>
        <p:nvSpPr>
          <p:cNvPr id="16" name="Text 13"/>
          <p:cNvSpPr txBox="1"/>
          <p:nvPr/>
        </p:nvSpPr>
        <p:spPr>
          <a:xfrm>
            <a:off x="8478317" y="2697480"/>
            <a:ext cx="28446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invoices with missed lines that went unnoticed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8478317" y="3474720"/>
            <a:ext cx="2844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capture is checked before it reaches your team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48640" y="4434840"/>
            <a:ext cx="11094415" cy="1234440"/>
          </a:xfrm>
          <a:prstGeom prst="roundRect">
            <a:avLst>
              <a:gd name="adj" fmla="val 7407"/>
            </a:avLst>
          </a:prstGeom>
          <a:solidFill>
            <a:srgbClr val="E4F4F8"/>
          </a:solidFill>
          <a:ln w="15875">
            <a:solidFill>
              <a:srgbClr val="219EB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914400" y="4434840"/>
            <a:ext cx="8229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full benchmark at NoMoreBadData.com</a:t>
            </a:r>
            <a:endParaRPr lang="en-US" sz="2000" dirty="0"/>
          </a:p>
          <a:p>
            <a:pPr marL="0" indent="0"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AI models, 210 invoices in nine languages, and eight invoices built to break capture, with every captured value next to the page.</a:t>
            </a:r>
            <a:endParaRPr lang="en-US" sz="2000" dirty="0"/>
          </a:p>
        </p:txBody>
      </p:sp>
      <p:sp>
        <p:nvSpPr>
          <p:cNvPr id="20" name="Shape 17">
            <a:hlinkClick r:id="rId3"/>
          </p:cNvPr>
          <p:cNvSpPr/>
          <p:nvPr/>
        </p:nvSpPr>
        <p:spPr>
          <a:xfrm>
            <a:off x="8899855" y="4754880"/>
            <a:ext cx="2377440" cy="594360"/>
          </a:xfrm>
          <a:prstGeom prst="roundRect">
            <a:avLst>
              <a:gd name="adj" fmla="val 15385"/>
            </a:avLst>
          </a:prstGeom>
          <a:solidFill>
            <a:srgbClr val="219EBC"/>
          </a:solidFill>
          <a:ln w="12700">
            <a:solidFill>
              <a:srgbClr val="219EBC"/>
            </a:solidFill>
            <a:prstDash val="solid"/>
          </a:ln>
        </p:spPr>
      </p:sp>
      <p:sp>
        <p:nvSpPr>
          <p:cNvPr id="21" name="Text 18">
            <a:hlinkClick r:id="rId3"/>
          </p:cNvPr>
          <p:cNvSpPr txBox="1"/>
          <p:nvPr/>
        </p:nvSpPr>
        <p:spPr>
          <a:xfrm>
            <a:off x="8899855" y="475488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nomorebaddata.com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58064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7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Nuntiq's own benchmark, October 2026: 210 test invoices generated by Nuntiq, each read twice (420 reads).</a:t>
            </a:r>
            <a:endParaRPr lang="en-US" sz="1000" dirty="0"/>
          </a:p>
        </p:txBody>
      </p:sp>
      <p:sp>
        <p:nvSpPr>
          <p:cNvPr id="2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814255" y="91440"/>
            <a:ext cx="1828800" cy="365760"/>
          </a:xfrm>
          <a:prstGeom prst="roundRect">
            <a:avLst>
              <a:gd name="adj" fmla="val 50000"/>
            </a:avLst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9814255" y="91440"/>
            <a:ext cx="1828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FORMAT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E-invoicing made easy.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170432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pulling from 3rd party networks, accepting API feeds, or mapping EDI files, every structured format flows into the exact same unified pipeline.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3454298" cy="324612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FE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68680" y="2212848"/>
            <a:ext cx="603504" cy="603504"/>
          </a:xfrm>
          <a:prstGeom prst="ellipse">
            <a:avLst/>
          </a:prstGeom>
          <a:solidFill>
            <a:srgbClr val="219EBC"/>
          </a:solidFill>
          <a:ln w="12700">
            <a:solidFill>
              <a:srgbClr val="219EBC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2368296"/>
            <a:ext cx="292608" cy="29260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926080"/>
            <a:ext cx="28142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to global networks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39312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Nuntiq Connector framework to pull invoices directly from e-invoicing hubs and access points. Pre-built templates let you launch new connections quickly.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868680" y="4663440"/>
            <a:ext cx="2814218" cy="0"/>
          </a:xfrm>
          <a:prstGeom prst="line">
            <a:avLst/>
          </a:prstGeom>
          <a:noFill/>
          <a:ln w="9525">
            <a:solidFill>
              <a:srgbClr val="D9DFE7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68680" y="4700016"/>
            <a:ext cx="28142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Peppol access points  ·  E-invoicing platforms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2275789" y="5166360"/>
            <a:ext cx="0" cy="256032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tailEnd type="triangle"/>
          </a:ln>
        </p:spPr>
      </p:sp>
      <p:sp>
        <p:nvSpPr>
          <p:cNvPr id="15" name="Shape 11"/>
          <p:cNvSpPr/>
          <p:nvPr/>
        </p:nvSpPr>
        <p:spPr>
          <a:xfrm>
            <a:off x="4368698" y="1920240"/>
            <a:ext cx="3454298" cy="324612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FE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688738" y="2212848"/>
            <a:ext cx="603504" cy="603504"/>
          </a:xfrm>
          <a:prstGeom prst="ellipse">
            <a:avLst/>
          </a:prstGeom>
          <a:solidFill>
            <a:srgbClr val="219EBC"/>
          </a:solidFill>
          <a:ln w="12700">
            <a:solidFill>
              <a:srgbClr val="219EBC"/>
            </a:solidFill>
            <a:prstDash val="solid"/>
          </a:ln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186" y="2368296"/>
            <a:ext cx="292608" cy="29260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688738" y="2926080"/>
            <a:ext cx="28142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Self-serve supplier APIs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4688738" y="3639312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suppliers direct API access to submit invoices. Secure, self-service onboarding </a:t>
            </a:r>
            <a:r>
              <a:rPr lang="en-US" sz="130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key rotation </a:t>
            </a: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admin work for your team to a minimum.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4688738" y="4663440"/>
            <a:ext cx="2814218" cy="0"/>
          </a:xfrm>
          <a:prstGeom prst="line">
            <a:avLst/>
          </a:prstGeom>
          <a:noFill/>
          <a:ln w="9525">
            <a:solidFill>
              <a:srgbClr val="D9DFE7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4688738" y="4700016"/>
            <a:ext cx="28142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 data  ·  Structured files  ·  PDFs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6095848" y="5166360"/>
            <a:ext cx="0" cy="256032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tailEnd type="triangle"/>
          </a:ln>
        </p:spPr>
      </p:sp>
      <p:sp>
        <p:nvSpPr>
          <p:cNvPr id="23" name="Shape 18"/>
          <p:cNvSpPr/>
          <p:nvPr/>
        </p:nvSpPr>
        <p:spPr>
          <a:xfrm>
            <a:off x="8188757" y="1920240"/>
            <a:ext cx="3454298" cy="324612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9DFE7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8508797" y="2212848"/>
            <a:ext cx="603504" cy="603504"/>
          </a:xfrm>
          <a:prstGeom prst="ellipse">
            <a:avLst/>
          </a:prstGeom>
          <a:solidFill>
            <a:srgbClr val="219EBC"/>
          </a:solidFill>
          <a:ln w="12700">
            <a:solidFill>
              <a:srgbClr val="219EBC"/>
            </a:solidFill>
            <a:prstDash val="solid"/>
          </a:ln>
        </p:spPr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4245" y="2368296"/>
            <a:ext cx="292608" cy="292608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8508797" y="2926080"/>
            <a:ext cx="281421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structured format, mapped in the portal</a:t>
            </a:r>
            <a:endParaRPr lang="en-US" sz="1800" dirty="0"/>
          </a:p>
        </p:txBody>
      </p:sp>
      <p:sp>
        <p:nvSpPr>
          <p:cNvPr id="27" name="Text 21"/>
          <p:cNvSpPr txBox="1"/>
          <p:nvPr/>
        </p:nvSpPr>
        <p:spPr>
          <a:xfrm>
            <a:off x="8508797" y="3639312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 structured files from UBL to CSV to EDI. New formats are mapped in the portal, without custom engineering work.</a:t>
            </a:r>
            <a:endParaRPr lang="en-US" sz="1300" dirty="0"/>
          </a:p>
        </p:txBody>
      </p:sp>
      <p:sp>
        <p:nvSpPr>
          <p:cNvPr id="28" name="Shape 22"/>
          <p:cNvSpPr/>
          <p:nvPr/>
        </p:nvSpPr>
        <p:spPr>
          <a:xfrm>
            <a:off x="8508797" y="4663440"/>
            <a:ext cx="2814218" cy="0"/>
          </a:xfrm>
          <a:prstGeom prst="line">
            <a:avLst/>
          </a:prstGeom>
          <a:noFill/>
          <a:ln w="9525">
            <a:solidFill>
              <a:srgbClr val="D9DFE7"/>
            </a:solidFill>
            <a:prstDash val="solid"/>
          </a:ln>
        </p:spPr>
      </p:sp>
      <p:sp>
        <p:nvSpPr>
          <p:cNvPr id="29" name="Text 23"/>
          <p:cNvSpPr txBox="1"/>
          <p:nvPr/>
        </p:nvSpPr>
        <p:spPr>
          <a:xfrm>
            <a:off x="8508797" y="4700016"/>
            <a:ext cx="28142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UBL  ·  CII  ·  Factur-X  ·  ZUGFeRD  ·  JSON  </a:t>
            </a:r>
            <a:r>
              <a:rPr lang="en-US" sz="1000" b="1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 CSV  </a:t>
            </a:r>
            <a:r>
              <a:rPr lang="en-US" sz="10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 EDI</a:t>
            </a:r>
            <a:endParaRPr lang="en-US" sz="1000" dirty="0"/>
          </a:p>
        </p:txBody>
      </p:sp>
      <p:sp>
        <p:nvSpPr>
          <p:cNvPr id="30" name="Shape 24"/>
          <p:cNvSpPr/>
          <p:nvPr/>
        </p:nvSpPr>
        <p:spPr>
          <a:xfrm>
            <a:off x="9915906" y="5166360"/>
            <a:ext cx="0" cy="256032"/>
          </a:xfrm>
          <a:prstGeom prst="line">
            <a:avLst/>
          </a:prstGeom>
          <a:noFill/>
          <a:ln w="25400">
            <a:solidFill>
              <a:srgbClr val="219EBC"/>
            </a:solidFill>
            <a:prstDash val="solid"/>
            <a:tailEnd type="triangle"/>
          </a:ln>
        </p:spPr>
      </p:sp>
      <p:sp>
        <p:nvSpPr>
          <p:cNvPr id="31" name="Shape 25"/>
          <p:cNvSpPr/>
          <p:nvPr/>
        </p:nvSpPr>
        <p:spPr>
          <a:xfrm>
            <a:off x="548640" y="5440680"/>
            <a:ext cx="11094415" cy="621792"/>
          </a:xfrm>
          <a:prstGeom prst="roundRect">
            <a:avLst>
              <a:gd name="adj" fmla="val 14706"/>
            </a:avLst>
          </a:prstGeom>
          <a:solidFill>
            <a:srgbClr val="032552"/>
          </a:solidFill>
          <a:ln w="12700">
            <a:solidFill>
              <a:srgbClr val="032552"/>
            </a:solidFill>
            <a:prstDash val="solid"/>
          </a:ln>
        </p:spPr>
      </p:sp>
      <p:sp>
        <p:nvSpPr>
          <p:cNvPr id="32" name="Text 26"/>
          <p:cNvSpPr txBox="1"/>
          <p:nvPr/>
        </p:nvSpPr>
        <p:spPr>
          <a:xfrm>
            <a:off x="868680" y="5440680"/>
            <a:ext cx="1045433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3CB9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UNIFIED PIPELINE</a:t>
            </a: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Enrich and match  ›  Validate  ›  Work the exceptions  ›  Deliver to your systems</a:t>
            </a:r>
            <a:endParaRPr lang="en-US" sz="11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539935" y="91440"/>
            <a:ext cx="2103120" cy="365760"/>
          </a:xfrm>
          <a:prstGeom prst="roundRect">
            <a:avLst>
              <a:gd name="adj" fmla="val 50000"/>
            </a:avLst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9539935" y="91440"/>
            <a:ext cx="210312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TO FIT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your systems, your partners and your security review</a:t>
            </a:r>
            <a:endParaRPr lang="en-US" sz="2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6" y="1911096"/>
            <a:ext cx="338328" cy="338328"/>
          </a:xfrm>
          <a:prstGeom prst="rect">
            <a:avLst/>
          </a:prstGeom>
        </p:spPr>
      </p:pic>
      <p:sp>
        <p:nvSpPr>
          <p:cNvPr id="7" name="Text 1"/>
          <p:cNvSpPr>
            <a:spLocks noGrp="1"/>
          </p:cNvSpPr>
          <p:nvPr>
            <p:ph type="body" idx="103" hasCustomPrompt="1"/>
          </p:nvPr>
        </p:nvSpPr>
        <p:spPr>
          <a:xfrm>
            <a:off x="868680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to what you run</a:t>
            </a:r>
            <a:endParaRPr lang="en-US" sz="1800" dirty="0"/>
          </a:p>
        </p:txBody>
      </p:sp>
      <p:sp>
        <p:nvSpPr>
          <p:cNvPr id="8" name="Text 1"/>
          <p:cNvSpPr>
            <a:spLocks noGrp="1"/>
          </p:cNvSpPr>
          <p:nvPr>
            <p:ph type="body" idx="104" hasCustomPrompt="1"/>
          </p:nvPr>
        </p:nvSpPr>
        <p:spPr>
          <a:xfrm>
            <a:off x="868680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Connector framework and a documented REST API (nuntiq.dev). Your own IT team can maintain the integration.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474" y="1911096"/>
            <a:ext cx="338328" cy="338328"/>
          </a:xfrm>
          <a:prstGeom prst="rect">
            <a:avLst/>
          </a:prstGeom>
        </p:spPr>
      </p:pic>
      <p:sp>
        <p:nvSpPr>
          <p:cNvPr id="10" name="Text 2"/>
          <p:cNvSpPr>
            <a:spLocks noGrp="1"/>
          </p:cNvSpPr>
          <p:nvPr>
            <p:ph type="body" idx="107" hasCustomPrompt="1"/>
          </p:nvPr>
        </p:nvSpPr>
        <p:spPr>
          <a:xfrm>
            <a:off x="4688738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partners</a:t>
            </a:r>
            <a:endParaRPr lang="en-US" sz="1800" dirty="0"/>
          </a:p>
        </p:txBody>
      </p:sp>
      <p:sp>
        <p:nvSpPr>
          <p:cNvPr id="11" name="Text 2"/>
          <p:cNvSpPr>
            <a:spLocks noGrp="1"/>
          </p:cNvSpPr>
          <p:nvPr>
            <p:ph type="body" idx="108" hasCustomPrompt="1"/>
          </p:nvPr>
        </p:nvSpPr>
        <p:spPr>
          <a:xfrm>
            <a:off x="4688738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Resellers and AP service providers run all their customers from one admin portal: rules, AI settings and connectors.</a:t>
            </a:r>
            <a:endParaRPr lang="en-US" sz="14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2533" y="1911096"/>
            <a:ext cx="338328" cy="338328"/>
          </a:xfrm>
          <a:prstGeom prst="rect">
            <a:avLst/>
          </a:prstGeom>
        </p:spPr>
      </p:pic>
      <p:sp>
        <p:nvSpPr>
          <p:cNvPr id="13" name="Text 3"/>
          <p:cNvSpPr>
            <a:spLocks noGrp="1"/>
          </p:cNvSpPr>
          <p:nvPr>
            <p:ph type="body" idx="111" hasCustomPrompt="1"/>
          </p:nvPr>
        </p:nvSpPr>
        <p:spPr>
          <a:xfrm>
            <a:off x="8508797" y="269748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Isolated by design</a:t>
            </a:r>
            <a:endParaRPr lang="en-US" sz="1800" dirty="0"/>
          </a:p>
        </p:txBody>
      </p:sp>
      <p:sp>
        <p:nvSpPr>
          <p:cNvPr id="14" name="Text 3"/>
          <p:cNvSpPr>
            <a:spLocks noGrp="1"/>
          </p:cNvSpPr>
          <p:nvPr>
            <p:ph type="body" idx="112" hasCustomPrompt="1"/>
          </p:nvPr>
        </p:nvSpPr>
        <p:spPr>
          <a:xfrm>
            <a:off x="8508797" y="3474720"/>
            <a:ext cx="281421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customer's transactional data in its </a:t>
            </a:r>
            <a:r>
              <a:rPr lang="en-US" sz="140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database on AWS, encrypted with automatically rotated AWS KMS keys, </a:t>
            </a: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regional data residency.</a:t>
            </a:r>
            <a:endParaRPr lang="en-US" sz="1400" dirty="0"/>
          </a:p>
        </p:txBody>
      </p:sp>
      <p:sp>
        <p:nvSpPr>
          <p:cNvPr id="1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677095" y="91440"/>
            <a:ext cx="1965960" cy="365760"/>
          </a:xfrm>
          <a:prstGeom prst="roundRect">
            <a:avLst>
              <a:gd name="adj" fmla="val 50000"/>
            </a:avLst>
          </a:prstGeom>
          <a:solidFill>
            <a:srgbClr val="E4F4F8"/>
          </a:solidFill>
          <a:ln w="12700">
            <a:solidFill>
              <a:srgbClr val="E4F4F8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9677095" y="91440"/>
            <a:ext cx="196596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STARTED</a:t>
            </a:r>
            <a:endParaRPr lang="en-US" sz="13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 it on your own invoices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1798282" y="2926080"/>
            <a:ext cx="8595131" cy="0"/>
          </a:xfrm>
          <a:prstGeom prst="line">
            <a:avLst/>
          </a:prstGeom>
          <a:noFill/>
          <a:ln w="25400">
            <a:solidFill>
              <a:srgbClr val="D9DFE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386802" y="2514600"/>
            <a:ext cx="822960" cy="822960"/>
          </a:xfrm>
          <a:prstGeom prst="ellipse">
            <a:avLst/>
          </a:prstGeom>
          <a:solidFill>
            <a:srgbClr val="03255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386802" y="2514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611880"/>
            <a:ext cx="24992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samples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4114800"/>
            <a:ext cx="21335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AP team sends a batch of its own invoices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251846" y="2514600"/>
            <a:ext cx="822960" cy="822960"/>
          </a:xfrm>
          <a:prstGeom prst="ellipse">
            <a:avLst/>
          </a:prstGeom>
          <a:solidFill>
            <a:srgbClr val="03255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251846" y="2514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3413684" y="3611880"/>
            <a:ext cx="24992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configure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3596564" y="4114800"/>
            <a:ext cx="21335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Account, receiving addresses and key rules, from Excel imports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116889" y="2514600"/>
            <a:ext cx="822960" cy="822960"/>
          </a:xfrm>
          <a:prstGeom prst="ellipse">
            <a:avLst/>
          </a:prstGeom>
          <a:solidFill>
            <a:srgbClr val="03255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116889" y="2514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6278728" y="3611880"/>
            <a:ext cx="24992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325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in a week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6461608" y="4114800"/>
            <a:ext cx="21335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Processing your own invoices within a week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9981933" y="2514600"/>
            <a:ext cx="822960" cy="822960"/>
          </a:xfrm>
          <a:prstGeom prst="ellipse">
            <a:avLst/>
          </a:prstGeom>
          <a:solidFill>
            <a:srgbClr val="219EBC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9981933" y="25146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21" name="Text 18"/>
          <p:cNvSpPr txBox="1"/>
          <p:nvPr/>
        </p:nvSpPr>
        <p:spPr>
          <a:xfrm>
            <a:off x="9143771" y="3611880"/>
            <a:ext cx="24992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57A9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on your data</a:t>
            </a:r>
            <a:endParaRPr lang="en-US" sz="1900" dirty="0"/>
          </a:p>
        </p:txBody>
      </p:sp>
      <p:sp>
        <p:nvSpPr>
          <p:cNvPr id="22" name="Text 19"/>
          <p:cNvSpPr txBox="1"/>
          <p:nvPr/>
        </p:nvSpPr>
        <p:spPr>
          <a:xfrm>
            <a:off x="9326651" y="4114800"/>
            <a:ext cx="21335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44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the pilot on your data and your invoices</a:t>
            </a:r>
            <a:endParaRPr lang="en-US" sz="1400" dirty="0"/>
          </a:p>
        </p:txBody>
      </p:sp>
      <p:sp>
        <p:nvSpPr>
          <p:cNvPr id="2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194560"/>
            <a:ext cx="6766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3657600"/>
            <a:ext cx="6766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Ewout Vocking  |  Founder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ewout.vocking@nuntiq.com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nuntiq.com  ·  nomorebaddata.com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984</Words>
  <Application>Microsoft Office PowerPoint</Application>
  <PresentationFormat>Widescreen</PresentationFormat>
  <Paragraphs>146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Georgia</vt:lpstr>
      <vt:lpstr>Office Theme</vt:lpstr>
      <vt:lpstr>Invoice intake, rebuilt for AI</vt:lpstr>
      <vt:lpstr>Nuntiq at a glance: a new Chicago company fixing the first step of AP</vt:lpstr>
      <vt:lpstr>Invoices still arrive messy, and most of them still need a person</vt:lpstr>
      <vt:lpstr>AP Receiving reads every invoice, checks that it adds up, and flags only what needs a person</vt:lpstr>
      <vt:lpstr>Model- and provider-agnostic: always the best AI for the job, never locked in</vt:lpstr>
      <vt:lpstr>Inside the Nuntiq process, the strongest AI models need a person far less often</vt:lpstr>
      <vt:lpstr>E-invoicing made easy.</vt:lpstr>
      <vt:lpstr>Built for your systems, your partners and your security review</vt:lpstr>
      <vt:lpstr>Prove it on your own invoices</vt:lpstr>
      <vt:lpstr>Thank you</vt:lpstr>
    </vt:vector>
  </TitlesOfParts>
  <Company>Nuntiq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Receiving by Nuntiq: Analyst Briefing</dc:title>
  <dc:subject>PptxGenJS Presentation</dc:subject>
  <dc:creator>Nuntiq</dc:creator>
  <cp:lastModifiedBy>Ewout Vocking</cp:lastModifiedBy>
  <cp:revision>3</cp:revision>
  <dcterms:created xsi:type="dcterms:W3CDTF">2026-10-24T21:00:50Z</dcterms:created>
  <dcterms:modified xsi:type="dcterms:W3CDTF">2026-10-24T21:39:14Z</dcterms:modified>
</cp:coreProperties>
</file>